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sldIdLst>
    <p:sldId id="256" r:id="rId5"/>
    <p:sldId id="264" r:id="rId6"/>
    <p:sldId id="262" r:id="rId7"/>
    <p:sldId id="261" r:id="rId8"/>
    <p:sldId id="260" r:id="rId9"/>
    <p:sldId id="263" r:id="rId10"/>
    <p:sldId id="266" r:id="rId11"/>
    <p:sldId id="267" r:id="rId12"/>
    <p:sldId id="268" r:id="rId13"/>
    <p:sldId id="26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ssur,Faiz" userId="1003BFFD9DB68A9A@LIVE.COM" providerId="AD" clId="Web-{161DEDB4-7F37-40F8-8644-6E2C83D306D7}"/>
    <pc:docChg chg="modSld">
      <pc:chgData name="Nassur,Faiz" userId="1003BFFD9DB68A9A@LIVE.COM" providerId="AD" clId="Web-{161DEDB4-7F37-40F8-8644-6E2C83D306D7}" dt="2017-12-06T14:23:23.947" v="9"/>
      <pc:docMkLst>
        <pc:docMk/>
      </pc:docMkLst>
      <pc:sldChg chg="modSp">
        <pc:chgData name="Nassur,Faiz" userId="1003BFFD9DB68A9A@LIVE.COM" providerId="AD" clId="Web-{161DEDB4-7F37-40F8-8644-6E2C83D306D7}" dt="2017-12-06T14:23:23.947" v="8"/>
        <pc:sldMkLst>
          <pc:docMk/>
          <pc:sldMk cId="87668996" sldId="268"/>
        </pc:sldMkLst>
        <pc:spChg chg="mod">
          <ac:chgData name="Nassur,Faiz" userId="1003BFFD9DB68A9A@LIVE.COM" providerId="AD" clId="Web-{161DEDB4-7F37-40F8-8644-6E2C83D306D7}" dt="2017-12-06T14:23:23.947" v="8"/>
          <ac:spMkLst>
            <pc:docMk/>
            <pc:sldMk cId="87668996" sldId="268"/>
            <ac:spMk id="3" creationId="{90BA3D50-4952-4284-82AB-A67CB339D54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0FA4A0-C9E9-C946-96FE-6AF868392310}" type="datetimeFigureOut">
              <a:rPr lang="en-US" smtClean="0"/>
              <a:t>12/6/2017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08BE5E-FEB5-714B-9B94-9629854C0082}" type="slidenum">
              <a:rPr lang="en-US" smtClean="0"/>
              <a:t>‹#›</a:t>
            </a:fld>
            <a:endParaRPr lang="en-US"/>
          </a:p>
        </p:txBody>
      </p:sp>
    </p:spTree>
    <p:extLst>
      <p:ext uri="{BB962C8B-B14F-4D97-AF65-F5344CB8AC3E}">
        <p14:creationId xmlns:p14="http://schemas.microsoft.com/office/powerpoint/2010/main" val="940396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Correlation between variables causes collinearity.  Consequently, regression coefficients biased by collinearity might cause variables that demonstrate no significant relationship with the outcome when considered in isolation to become highly significant in conjunction with collinear variables, yielding an elevated risk of false-positive results (Type I error). Alternatively, multiple regression coefficients might show no statistical significance due to incorrectly estimated wide confidence intervals, yielding an elevated risk of false-negative results (Type II error).</a:t>
            </a:r>
          </a:p>
          <a:p>
            <a:endParaRPr lang="en-US"/>
          </a:p>
        </p:txBody>
      </p:sp>
      <p:sp>
        <p:nvSpPr>
          <p:cNvPr id="4" name="Slide Number Placeholder 3"/>
          <p:cNvSpPr>
            <a:spLocks noGrp="1"/>
          </p:cNvSpPr>
          <p:nvPr>
            <p:ph type="sldNum" sz="quarter" idx="10"/>
          </p:nvPr>
        </p:nvSpPr>
        <p:spPr/>
        <p:txBody>
          <a:bodyPr/>
          <a:lstStyle/>
          <a:p>
            <a:fld id="{2308BE5E-FEB5-714B-9B94-9629854C0082}" type="slidenum">
              <a:rPr lang="en-US" smtClean="0"/>
              <a:t>5</a:t>
            </a:fld>
            <a:endParaRPr lang="en-US"/>
          </a:p>
        </p:txBody>
      </p:sp>
    </p:spTree>
    <p:extLst>
      <p:ext uri="{BB962C8B-B14F-4D97-AF65-F5344CB8AC3E}">
        <p14:creationId xmlns:p14="http://schemas.microsoft.com/office/powerpoint/2010/main" val="592582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E71665B-455D-3048-A76B-1D1EE7375B42}" type="datetimeFigureOut">
              <a:rPr lang="en-US" smtClean="0"/>
              <a:t>12/6/2017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1774E7-372D-AA48-BA5B-9DF4896D11EE}" type="slidenum">
              <a:rPr lang="en-US" smtClean="0"/>
              <a:t>‹#›</a:t>
            </a:fld>
            <a:endParaRPr lang="en-US"/>
          </a:p>
        </p:txBody>
      </p:sp>
    </p:spTree>
    <p:extLst>
      <p:ext uri="{BB962C8B-B14F-4D97-AF65-F5344CB8AC3E}">
        <p14:creationId xmlns:p14="http://schemas.microsoft.com/office/powerpoint/2010/main" val="1684114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71665B-455D-3048-A76B-1D1EE7375B42}" type="datetimeFigureOut">
              <a:rPr lang="en-US" smtClean="0"/>
              <a:t>12/6/2017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1774E7-372D-AA48-BA5B-9DF4896D11EE}" type="slidenum">
              <a:rPr lang="en-US" smtClean="0"/>
              <a:t>‹#›</a:t>
            </a:fld>
            <a:endParaRPr lang="en-US"/>
          </a:p>
        </p:txBody>
      </p:sp>
    </p:spTree>
    <p:extLst>
      <p:ext uri="{BB962C8B-B14F-4D97-AF65-F5344CB8AC3E}">
        <p14:creationId xmlns:p14="http://schemas.microsoft.com/office/powerpoint/2010/main" val="1926472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71665B-455D-3048-A76B-1D1EE7375B42}" type="datetimeFigureOut">
              <a:rPr lang="en-US" smtClean="0"/>
              <a:t>12/6/2017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1774E7-372D-AA48-BA5B-9DF4896D11EE}" type="slidenum">
              <a:rPr lang="en-US" smtClean="0"/>
              <a:t>‹#›</a:t>
            </a:fld>
            <a:endParaRPr lang="en-US"/>
          </a:p>
        </p:txBody>
      </p:sp>
    </p:spTree>
    <p:extLst>
      <p:ext uri="{BB962C8B-B14F-4D97-AF65-F5344CB8AC3E}">
        <p14:creationId xmlns:p14="http://schemas.microsoft.com/office/powerpoint/2010/main" val="620294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71665B-455D-3048-A76B-1D1EE7375B42}" type="datetimeFigureOut">
              <a:rPr lang="en-US" smtClean="0"/>
              <a:t>12/6/2017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1774E7-372D-AA48-BA5B-9DF4896D11EE}" type="slidenum">
              <a:rPr lang="en-US" smtClean="0"/>
              <a:t>‹#›</a:t>
            </a:fld>
            <a:endParaRPr lang="en-US"/>
          </a:p>
        </p:txBody>
      </p:sp>
    </p:spTree>
    <p:extLst>
      <p:ext uri="{BB962C8B-B14F-4D97-AF65-F5344CB8AC3E}">
        <p14:creationId xmlns:p14="http://schemas.microsoft.com/office/powerpoint/2010/main" val="1075312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71665B-455D-3048-A76B-1D1EE7375B42}" type="datetimeFigureOut">
              <a:rPr lang="en-US" smtClean="0"/>
              <a:t>12/6/2017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1774E7-372D-AA48-BA5B-9DF4896D11EE}" type="slidenum">
              <a:rPr lang="en-US" smtClean="0"/>
              <a:t>‹#›</a:t>
            </a:fld>
            <a:endParaRPr lang="en-US"/>
          </a:p>
        </p:txBody>
      </p:sp>
    </p:spTree>
    <p:extLst>
      <p:ext uri="{BB962C8B-B14F-4D97-AF65-F5344CB8AC3E}">
        <p14:creationId xmlns:p14="http://schemas.microsoft.com/office/powerpoint/2010/main" val="1696381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E71665B-455D-3048-A76B-1D1EE7375B42}" type="datetimeFigureOut">
              <a:rPr lang="en-US" smtClean="0"/>
              <a:t>12/6/2017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1774E7-372D-AA48-BA5B-9DF4896D11EE}" type="slidenum">
              <a:rPr lang="en-US" smtClean="0"/>
              <a:t>‹#›</a:t>
            </a:fld>
            <a:endParaRPr lang="en-US"/>
          </a:p>
        </p:txBody>
      </p:sp>
    </p:spTree>
    <p:extLst>
      <p:ext uri="{BB962C8B-B14F-4D97-AF65-F5344CB8AC3E}">
        <p14:creationId xmlns:p14="http://schemas.microsoft.com/office/powerpoint/2010/main" val="1098216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E71665B-455D-3048-A76B-1D1EE7375B42}" type="datetimeFigureOut">
              <a:rPr lang="en-US" smtClean="0"/>
              <a:t>12/6/2017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1774E7-372D-AA48-BA5B-9DF4896D11EE}" type="slidenum">
              <a:rPr lang="en-US" smtClean="0"/>
              <a:t>‹#›</a:t>
            </a:fld>
            <a:endParaRPr lang="en-US"/>
          </a:p>
        </p:txBody>
      </p:sp>
    </p:spTree>
    <p:extLst>
      <p:ext uri="{BB962C8B-B14F-4D97-AF65-F5344CB8AC3E}">
        <p14:creationId xmlns:p14="http://schemas.microsoft.com/office/powerpoint/2010/main" val="106887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E71665B-455D-3048-A76B-1D1EE7375B42}" type="datetimeFigureOut">
              <a:rPr lang="en-US" smtClean="0"/>
              <a:t>12/6/2017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1774E7-372D-AA48-BA5B-9DF4896D11EE}" type="slidenum">
              <a:rPr lang="en-US" smtClean="0"/>
              <a:t>‹#›</a:t>
            </a:fld>
            <a:endParaRPr lang="en-US"/>
          </a:p>
        </p:txBody>
      </p:sp>
    </p:spTree>
    <p:extLst>
      <p:ext uri="{BB962C8B-B14F-4D97-AF65-F5344CB8AC3E}">
        <p14:creationId xmlns:p14="http://schemas.microsoft.com/office/powerpoint/2010/main" val="1157681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71665B-455D-3048-A76B-1D1EE7375B42}" type="datetimeFigureOut">
              <a:rPr lang="en-US" smtClean="0"/>
              <a:t>12/6/2017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1774E7-372D-AA48-BA5B-9DF4896D11EE}" type="slidenum">
              <a:rPr lang="en-US" smtClean="0"/>
              <a:t>‹#›</a:t>
            </a:fld>
            <a:endParaRPr lang="en-US"/>
          </a:p>
        </p:txBody>
      </p:sp>
    </p:spTree>
    <p:extLst>
      <p:ext uri="{BB962C8B-B14F-4D97-AF65-F5344CB8AC3E}">
        <p14:creationId xmlns:p14="http://schemas.microsoft.com/office/powerpoint/2010/main" val="957145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E71665B-455D-3048-A76B-1D1EE7375B42}" type="datetimeFigureOut">
              <a:rPr lang="en-US" smtClean="0"/>
              <a:t>12/6/2017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1774E7-372D-AA48-BA5B-9DF4896D11EE}" type="slidenum">
              <a:rPr lang="en-US" smtClean="0"/>
              <a:t>‹#›</a:t>
            </a:fld>
            <a:endParaRPr lang="en-US"/>
          </a:p>
        </p:txBody>
      </p:sp>
    </p:spTree>
    <p:extLst>
      <p:ext uri="{BB962C8B-B14F-4D97-AF65-F5344CB8AC3E}">
        <p14:creationId xmlns:p14="http://schemas.microsoft.com/office/powerpoint/2010/main" val="2093347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E71665B-455D-3048-A76B-1D1EE7375B42}" type="datetimeFigureOut">
              <a:rPr lang="en-US" smtClean="0"/>
              <a:t>12/6/2017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1774E7-372D-AA48-BA5B-9DF4896D11EE}" type="slidenum">
              <a:rPr lang="en-US" smtClean="0"/>
              <a:t>‹#›</a:t>
            </a:fld>
            <a:endParaRPr lang="en-US"/>
          </a:p>
        </p:txBody>
      </p:sp>
    </p:spTree>
    <p:extLst>
      <p:ext uri="{BB962C8B-B14F-4D97-AF65-F5344CB8AC3E}">
        <p14:creationId xmlns:p14="http://schemas.microsoft.com/office/powerpoint/2010/main" val="673095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62759"/>
            <a:ext cx="10515600" cy="103001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71665B-455D-3048-A76B-1D1EE7375B42}" type="datetimeFigureOut">
              <a:rPr lang="en-US" smtClean="0"/>
              <a:t>12/6/2017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1774E7-372D-AA48-BA5B-9DF4896D11EE}" type="slidenum">
              <a:rPr lang="en-US" smtClean="0"/>
              <a:t>‹#›</a:t>
            </a:fld>
            <a:endParaRPr lang="en-US"/>
          </a:p>
        </p:txBody>
      </p:sp>
    </p:spTree>
    <p:extLst>
      <p:ext uri="{BB962C8B-B14F-4D97-AF65-F5344CB8AC3E}">
        <p14:creationId xmlns:p14="http://schemas.microsoft.com/office/powerpoint/2010/main" val="17787027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a:t>Stat 610 Class Project: </a:t>
            </a:r>
            <a:br>
              <a:rPr lang="en-US"/>
            </a:br>
            <a:r>
              <a:rPr lang="en-US"/>
              <a:t>Ship Valuation</a:t>
            </a:r>
          </a:p>
        </p:txBody>
      </p:sp>
      <p:sp>
        <p:nvSpPr>
          <p:cNvPr id="3" name="Subtitle 2"/>
          <p:cNvSpPr>
            <a:spLocks noGrp="1"/>
          </p:cNvSpPr>
          <p:nvPr>
            <p:ph type="subTitle" idx="1"/>
          </p:nvPr>
        </p:nvSpPr>
        <p:spPr/>
        <p:txBody>
          <a:bodyPr/>
          <a:lstStyle/>
          <a:p>
            <a:r>
              <a:rPr lang="en-US"/>
              <a:t>Andrew Armstrong, Gaurav </a:t>
            </a:r>
            <a:r>
              <a:rPr lang="en-US" err="1"/>
              <a:t>Chavan</a:t>
            </a:r>
            <a:r>
              <a:rPr lang="en-US"/>
              <a:t>, Shashank Gupta, Alexander Graber, </a:t>
            </a:r>
            <a:r>
              <a:rPr lang="en-US" err="1"/>
              <a:t>Faiz</a:t>
            </a:r>
            <a:r>
              <a:rPr lang="en-US"/>
              <a:t> </a:t>
            </a:r>
            <a:r>
              <a:rPr lang="en-US" err="1"/>
              <a:t>Nassur</a:t>
            </a:r>
            <a:r>
              <a:rPr lang="en-US"/>
              <a:t>, Sandeep Suresh</a:t>
            </a:r>
          </a:p>
        </p:txBody>
      </p:sp>
    </p:spTree>
    <p:extLst>
      <p:ext uri="{BB962C8B-B14F-4D97-AF65-F5344CB8AC3E}">
        <p14:creationId xmlns:p14="http://schemas.microsoft.com/office/powerpoint/2010/main" val="14054675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3200"/>
              <a:t>Caveat Emptor</a:t>
            </a:r>
          </a:p>
        </p:txBody>
      </p:sp>
      <p:sp>
        <p:nvSpPr>
          <p:cNvPr id="3" name="Content Placeholder 2"/>
          <p:cNvSpPr>
            <a:spLocks noGrp="1"/>
          </p:cNvSpPr>
          <p:nvPr>
            <p:ph idx="1"/>
          </p:nvPr>
        </p:nvSpPr>
        <p:spPr>
          <a:xfrm>
            <a:off x="838200" y="1292772"/>
            <a:ext cx="10515600" cy="4884191"/>
          </a:xfrm>
        </p:spPr>
        <p:txBody>
          <a:bodyPr>
            <a:normAutofit/>
          </a:bodyPr>
          <a:lstStyle/>
          <a:p>
            <a:r>
              <a:rPr lang="en-US"/>
              <a:t>Purchasing a ship is a high-risk proposition. What other things should we consider?</a:t>
            </a:r>
          </a:p>
          <a:p>
            <a:pPr lvl="1"/>
            <a:r>
              <a:rPr lang="en-US"/>
              <a:t>We focused on linear models, while our attributes may not have defined linear relationships with price.  It is possible that a non-linear model could improve prediction accuracy.</a:t>
            </a:r>
          </a:p>
          <a:p>
            <a:pPr lvl="1"/>
            <a:r>
              <a:rPr lang="en-US"/>
              <a:t>Hypothetically, more data would improve prediction (either more variables, or data about more ships).  However, when we looked at additional variables, these were less predictive than the current model.</a:t>
            </a:r>
          </a:p>
          <a:p>
            <a:pPr lvl="1"/>
            <a:r>
              <a:rPr lang="en-US"/>
              <a:t>There may be additional attributes about the Bet Performer which we have not modelled that could raise or lower the price: ship condition, personnel requirements, average time-to-un/load, country of manufacture</a:t>
            </a:r>
            <a:r>
              <a:rPr lang="mr-IN"/>
              <a:t>…</a:t>
            </a:r>
            <a:endParaRPr lang="en-US"/>
          </a:p>
          <a:p>
            <a:r>
              <a:rPr lang="en-US"/>
              <a:t>Are we bidding too high, which may cause difficulty recouping the investment?  Are we bidding too low and will be outbid?</a:t>
            </a:r>
          </a:p>
          <a:p>
            <a:pPr lvl="1"/>
            <a:r>
              <a:rPr lang="en-US"/>
              <a:t>There has been a rapid increase in the </a:t>
            </a:r>
            <a:r>
              <a:rPr lang="en-US" err="1"/>
              <a:t>Capesize</a:t>
            </a:r>
            <a:r>
              <a:rPr lang="en-US"/>
              <a:t> Index which could signal</a:t>
            </a:r>
            <a:br>
              <a:rPr lang="en-US"/>
            </a:br>
            <a:r>
              <a:rPr lang="en-US"/>
              <a:t>a market bubble.  The rule “buy low, sell high” comes to mind, and by </a:t>
            </a:r>
            <a:br>
              <a:rPr lang="en-US"/>
            </a:br>
            <a:r>
              <a:rPr lang="en-US"/>
              <a:t>purchasing now, it is likely that the client would be purchasing high, </a:t>
            </a:r>
            <a:br>
              <a:rPr lang="en-US"/>
            </a:br>
            <a:r>
              <a:rPr lang="en-US"/>
              <a:t>making recouping the investment a challenge.  Unless there is a specific </a:t>
            </a:r>
            <a:br>
              <a:rPr lang="en-US"/>
            </a:br>
            <a:r>
              <a:rPr lang="en-US"/>
              <a:t>need </a:t>
            </a:r>
            <a:r>
              <a:rPr lang="en-US" i="1"/>
              <a:t>right now</a:t>
            </a:r>
            <a:r>
              <a:rPr lang="en-US"/>
              <a:t>, we might advise waiting to see if the market falls in order </a:t>
            </a:r>
            <a:br>
              <a:rPr lang="en-US"/>
            </a:br>
            <a:r>
              <a:rPr lang="en-US"/>
              <a:t>to get a better price.</a:t>
            </a:r>
          </a:p>
          <a:p>
            <a:endParaRPr lang="en-US"/>
          </a:p>
        </p:txBody>
      </p:sp>
      <p:pic>
        <p:nvPicPr>
          <p:cNvPr id="4" name="Picture 3"/>
          <p:cNvPicPr>
            <a:picLocks noChangeAspect="1"/>
          </p:cNvPicPr>
          <p:nvPr/>
        </p:nvPicPr>
        <p:blipFill>
          <a:blip r:embed="rId2"/>
          <a:stretch>
            <a:fillRect/>
          </a:stretch>
        </p:blipFill>
        <p:spPr>
          <a:xfrm>
            <a:off x="8505956" y="4052385"/>
            <a:ext cx="3468927" cy="2692881"/>
          </a:xfrm>
          <a:prstGeom prst="rect">
            <a:avLst/>
          </a:prstGeom>
        </p:spPr>
      </p:pic>
    </p:spTree>
    <p:extLst>
      <p:ext uri="{BB962C8B-B14F-4D97-AF65-F5344CB8AC3E}">
        <p14:creationId xmlns:p14="http://schemas.microsoft.com/office/powerpoint/2010/main" val="1776741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3200"/>
              <a:t>Recommendation &amp; Summary</a:t>
            </a:r>
          </a:p>
        </p:txBody>
      </p:sp>
      <p:sp>
        <p:nvSpPr>
          <p:cNvPr id="3" name="Content Placeholder 2"/>
          <p:cNvSpPr>
            <a:spLocks noGrp="1"/>
          </p:cNvSpPr>
          <p:nvPr>
            <p:ph idx="1"/>
          </p:nvPr>
        </p:nvSpPr>
        <p:spPr/>
        <p:txBody>
          <a:bodyPr>
            <a:normAutofit/>
          </a:bodyPr>
          <a:lstStyle/>
          <a:p>
            <a:r>
              <a:rPr lang="en-US" sz="2400"/>
              <a:t>For a ship like the Bet Performer, our most predictive model estimates an average sales price of $125.8 million, with a 95% confidence interval between $104.7 and $146.9 million.</a:t>
            </a:r>
          </a:p>
          <a:p>
            <a:pPr lvl="1"/>
            <a:r>
              <a:rPr lang="en-US" sz="2000"/>
              <a:t>Our model is a linear regression model that uses ship age (years), deadweight tons (1000s), and economic data in the form of the trailing 1-year Baltic </a:t>
            </a:r>
            <a:r>
              <a:rPr lang="en-US" sz="2000" err="1"/>
              <a:t>Capesize</a:t>
            </a:r>
            <a:r>
              <a:rPr lang="en-US" sz="2000"/>
              <a:t> Index.</a:t>
            </a:r>
          </a:p>
          <a:p>
            <a:r>
              <a:rPr lang="en-US" sz="2400"/>
              <a:t>Our predicted price is an estimate; therefore, based on additional information the client may have (such as ship condition, economic forecasts, etc.), the client may choose to move their bid higher or lower within the expected range.    </a:t>
            </a:r>
          </a:p>
        </p:txBody>
      </p:sp>
      <p:pic>
        <p:nvPicPr>
          <p:cNvPr id="4" name="Picture 3"/>
          <p:cNvPicPr>
            <a:picLocks noChangeAspect="1"/>
          </p:cNvPicPr>
          <p:nvPr/>
        </p:nvPicPr>
        <p:blipFill>
          <a:blip r:embed="rId2"/>
          <a:stretch>
            <a:fillRect/>
          </a:stretch>
        </p:blipFill>
        <p:spPr>
          <a:xfrm>
            <a:off x="4300603" y="5323904"/>
            <a:ext cx="7803715" cy="1326459"/>
          </a:xfrm>
          <a:prstGeom prst="rect">
            <a:avLst/>
          </a:prstGeom>
        </p:spPr>
      </p:pic>
      <p:sp>
        <p:nvSpPr>
          <p:cNvPr id="5" name="TextBox 4"/>
          <p:cNvSpPr txBox="1"/>
          <p:nvPr/>
        </p:nvSpPr>
        <p:spPr>
          <a:xfrm>
            <a:off x="4797469" y="6167979"/>
            <a:ext cx="1139869" cy="184666"/>
          </a:xfrm>
          <a:prstGeom prst="rect">
            <a:avLst/>
          </a:prstGeom>
          <a:noFill/>
        </p:spPr>
        <p:txBody>
          <a:bodyPr wrap="square" rtlCol="0">
            <a:spAutoFit/>
          </a:bodyPr>
          <a:lstStyle/>
          <a:p>
            <a:r>
              <a:rPr lang="en-US" sz="600">
                <a:solidFill>
                  <a:schemeClr val="bg1"/>
                </a:solidFill>
              </a:rPr>
              <a:t>Bet Performer</a:t>
            </a:r>
          </a:p>
        </p:txBody>
      </p:sp>
    </p:spTree>
    <p:extLst>
      <p:ext uri="{BB962C8B-B14F-4D97-AF65-F5344CB8AC3E}">
        <p14:creationId xmlns:p14="http://schemas.microsoft.com/office/powerpoint/2010/main" val="192027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276" y="1458648"/>
            <a:ext cx="7114168" cy="5399352"/>
          </a:xfrm>
          <a:prstGeom prst="rect">
            <a:avLst/>
          </a:prstGeom>
        </p:spPr>
      </p:pic>
      <p:sp>
        <p:nvSpPr>
          <p:cNvPr id="2" name="Title 1"/>
          <p:cNvSpPr>
            <a:spLocks noGrp="1"/>
          </p:cNvSpPr>
          <p:nvPr>
            <p:ph type="title"/>
          </p:nvPr>
        </p:nvSpPr>
        <p:spPr/>
        <p:txBody>
          <a:bodyPr vert="horz" lIns="91440" tIns="45720" rIns="91440" bIns="45720" rtlCol="0" anchor="ctr">
            <a:normAutofit/>
          </a:bodyPr>
          <a:lstStyle/>
          <a:p>
            <a:r>
              <a:rPr lang="en-US" sz="3200"/>
              <a:t>Market Landscape (current ship attributes)</a:t>
            </a:r>
          </a:p>
        </p:txBody>
      </p:sp>
      <p:grpSp>
        <p:nvGrpSpPr>
          <p:cNvPr id="10" name="Group 9"/>
          <p:cNvGrpSpPr/>
          <p:nvPr/>
        </p:nvGrpSpPr>
        <p:grpSpPr>
          <a:xfrm>
            <a:off x="3159197" y="1425195"/>
            <a:ext cx="907596" cy="2261799"/>
            <a:chOff x="3783665" y="1697607"/>
            <a:chExt cx="907596" cy="2261799"/>
          </a:xfrm>
        </p:grpSpPr>
        <p:cxnSp>
          <p:nvCxnSpPr>
            <p:cNvPr id="5" name="Straight Connector 4"/>
            <p:cNvCxnSpPr/>
            <p:nvPr/>
          </p:nvCxnSpPr>
          <p:spPr>
            <a:xfrm>
              <a:off x="4237463" y="1951464"/>
              <a:ext cx="0" cy="200794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783665" y="1697607"/>
              <a:ext cx="907596" cy="230832"/>
            </a:xfrm>
            <a:prstGeom prst="rect">
              <a:avLst/>
            </a:prstGeom>
            <a:noFill/>
          </p:spPr>
          <p:txBody>
            <a:bodyPr wrap="square" rtlCol="0">
              <a:spAutoFit/>
            </a:bodyPr>
            <a:lstStyle/>
            <a:p>
              <a:r>
                <a:rPr lang="en-US" sz="900" i="1"/>
                <a:t>Bet Performer</a:t>
              </a:r>
            </a:p>
          </p:txBody>
        </p:sp>
      </p:grpSp>
      <p:cxnSp>
        <p:nvCxnSpPr>
          <p:cNvPr id="17" name="Straight Connector 16"/>
          <p:cNvCxnSpPr/>
          <p:nvPr/>
        </p:nvCxnSpPr>
        <p:spPr>
          <a:xfrm>
            <a:off x="5365434" y="1817649"/>
            <a:ext cx="0" cy="18288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618517" y="4527395"/>
            <a:ext cx="0" cy="18288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164498" y="4527395"/>
            <a:ext cx="0" cy="18288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802137" y="2889846"/>
            <a:ext cx="4003287" cy="1938992"/>
          </a:xfrm>
          <a:prstGeom prst="rect">
            <a:avLst/>
          </a:prstGeom>
          <a:noFill/>
        </p:spPr>
        <p:txBody>
          <a:bodyPr wrap="square" rtlCol="0">
            <a:spAutoFit/>
          </a:bodyPr>
          <a:lstStyle/>
          <a:p>
            <a:r>
              <a:rPr lang="en-US" sz="2000"/>
              <a:t>We can plot the relationship between sales price and other variables in our database.  Then, we can draw a line representing the Bet Performer which might help identify similar ships and estimate price.</a:t>
            </a:r>
          </a:p>
        </p:txBody>
      </p:sp>
    </p:spTree>
    <p:extLst>
      <p:ext uri="{BB962C8B-B14F-4D97-AF65-F5344CB8AC3E}">
        <p14:creationId xmlns:p14="http://schemas.microsoft.com/office/powerpoint/2010/main" val="2132459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3200"/>
              <a:t>Market Approach/Nearest Neighbor estimate</a:t>
            </a:r>
          </a:p>
        </p:txBody>
      </p:sp>
      <p:sp>
        <p:nvSpPr>
          <p:cNvPr id="3" name="Content Placeholder 2"/>
          <p:cNvSpPr>
            <a:spLocks noGrp="1"/>
          </p:cNvSpPr>
          <p:nvPr>
            <p:ph idx="1"/>
          </p:nvPr>
        </p:nvSpPr>
        <p:spPr>
          <a:xfrm>
            <a:off x="838200" y="1292772"/>
            <a:ext cx="10515600" cy="4652963"/>
          </a:xfrm>
        </p:spPr>
        <p:txBody>
          <a:bodyPr>
            <a:noAutofit/>
          </a:bodyPr>
          <a:lstStyle/>
          <a:p>
            <a:pPr marL="347663" indent="-311150"/>
            <a:r>
              <a:rPr lang="en-US" sz="1800"/>
              <a:t>A “market approach” estimates the value of a new ship by identifying a recently sold ship with comparable attributes.  The assumption is that the most recent sale of a new ship is the best predictor of the next sale price, since, </a:t>
            </a:r>
          </a:p>
          <a:p>
            <a:endParaRPr lang="en-US" sz="1800"/>
          </a:p>
          <a:p>
            <a:endParaRPr lang="en-US" sz="1800"/>
          </a:p>
          <a:p>
            <a:endParaRPr lang="en-US" sz="1800"/>
          </a:p>
          <a:p>
            <a:r>
              <a:rPr lang="en-US" sz="1800"/>
              <a:t>Our database has two variables that deal with ship attributes: Deadweight Tonnage and Age-at-sale.  We can use these to identify the most recent ship within +/- 2,000 Deadweight Tons, and within +/- 3 years of the Bet Performer </a:t>
            </a:r>
            <a:r>
              <a:rPr lang="mr-IN" sz="1800"/>
              <a:t>–</a:t>
            </a:r>
            <a:r>
              <a:rPr lang="en-US" sz="1800"/>
              <a:t> the </a:t>
            </a:r>
            <a:r>
              <a:rPr lang="en-US" sz="1800" i="1"/>
              <a:t>Cape Sun</a:t>
            </a:r>
            <a:r>
              <a:rPr lang="en-US" sz="1800"/>
              <a:t>, which sold for </a:t>
            </a:r>
            <a:r>
              <a:rPr lang="en-US" sz="1800" b="1"/>
              <a:t>$135 million</a:t>
            </a:r>
            <a:r>
              <a:rPr lang="en-US" sz="1800"/>
              <a:t>.</a:t>
            </a:r>
          </a:p>
          <a:p>
            <a:r>
              <a:rPr lang="en-US" sz="1800"/>
              <a:t>We could also expand this and </a:t>
            </a:r>
            <a:br>
              <a:rPr lang="en-US" sz="1800"/>
            </a:br>
            <a:r>
              <a:rPr lang="en-US" sz="1800"/>
              <a:t>identify all ships that sold within </a:t>
            </a:r>
            <a:br>
              <a:rPr lang="en-US" sz="1800"/>
            </a:br>
            <a:r>
              <a:rPr lang="en-US" sz="1800"/>
              <a:t>the past 17 months, and look at </a:t>
            </a:r>
            <a:br>
              <a:rPr lang="en-US" sz="1800"/>
            </a:br>
            <a:r>
              <a:rPr lang="en-US" sz="1800"/>
              <a:t>the range and average of their </a:t>
            </a:r>
            <a:br>
              <a:rPr lang="en-US" sz="1800"/>
            </a:br>
            <a:r>
              <a:rPr lang="en-US" sz="1800"/>
              <a:t>selling prices:</a:t>
            </a:r>
          </a:p>
          <a:p>
            <a:endParaRPr lang="en-US" sz="1800"/>
          </a:p>
          <a:p>
            <a:endParaRPr lang="en-US" sz="1800"/>
          </a:p>
        </p:txBody>
      </p:sp>
      <p:sp>
        <p:nvSpPr>
          <p:cNvPr id="4" name="Rectangle 3"/>
          <p:cNvSpPr/>
          <p:nvPr/>
        </p:nvSpPr>
        <p:spPr>
          <a:xfrm>
            <a:off x="1603332" y="2220790"/>
            <a:ext cx="8430016" cy="954107"/>
          </a:xfrm>
          <a:prstGeom prst="rect">
            <a:avLst/>
          </a:prstGeom>
        </p:spPr>
        <p:txBody>
          <a:bodyPr wrap="square">
            <a:spAutoFit/>
          </a:bodyPr>
          <a:lstStyle/>
          <a:p>
            <a:pPr marL="11113">
              <a:buNone/>
            </a:pPr>
            <a:r>
              <a:rPr lang="en-US" sz="1400"/>
              <a:t>“In normalized and efficient markets, the price of a vessel is simply what a buyer, cognizant of the relevant facts and under no compulsion to act, would pay to acquire the asset from a knowledgeable seller equally under no compulsion to act. . . . [Both] the commercial and the academic values usually converge to the purchase price that a rational, well-informed investor (buyer) would pay for the acquisition of the vessel.”</a:t>
            </a:r>
          </a:p>
        </p:txBody>
      </p:sp>
      <p:graphicFrame>
        <p:nvGraphicFramePr>
          <p:cNvPr id="7" name="Table 6"/>
          <p:cNvGraphicFramePr>
            <a:graphicFrameLocks noGrp="1"/>
          </p:cNvGraphicFramePr>
          <p:nvPr>
            <p:extLst>
              <p:ext uri="{D42A27DB-BD31-4B8C-83A1-F6EECF244321}">
                <p14:modId xmlns:p14="http://schemas.microsoft.com/office/powerpoint/2010/main" val="472552614"/>
              </p:ext>
            </p:extLst>
          </p:nvPr>
        </p:nvGraphicFramePr>
        <p:xfrm>
          <a:off x="4565041" y="4203123"/>
          <a:ext cx="6470390" cy="2184400"/>
        </p:xfrm>
        <a:graphic>
          <a:graphicData uri="http://schemas.openxmlformats.org/drawingml/2006/table">
            <a:tbl>
              <a:tblPr firstRow="1" bandRow="1">
                <a:tableStyleId>{5C22544A-7EE6-4342-B048-85BDC9FD1C3A}</a:tableStyleId>
              </a:tblPr>
              <a:tblGrid>
                <a:gridCol w="3235195">
                  <a:extLst>
                    <a:ext uri="{9D8B030D-6E8A-4147-A177-3AD203B41FA5}">
                      <a16:colId xmlns:a16="http://schemas.microsoft.com/office/drawing/2014/main" val="20000"/>
                    </a:ext>
                  </a:extLst>
                </a:gridCol>
                <a:gridCol w="3235195">
                  <a:extLst>
                    <a:ext uri="{9D8B030D-6E8A-4147-A177-3AD203B41FA5}">
                      <a16:colId xmlns:a16="http://schemas.microsoft.com/office/drawing/2014/main" val="20001"/>
                    </a:ext>
                  </a:extLst>
                </a:gridCol>
              </a:tblGrid>
              <a:tr h="213536">
                <a:tc>
                  <a:txBody>
                    <a:bodyPr/>
                    <a:lstStyle/>
                    <a:p>
                      <a:pPr algn="ctr"/>
                      <a:r>
                        <a:rPr lang="en-US"/>
                        <a:t>Ship Name</a:t>
                      </a:r>
                    </a:p>
                  </a:txBody>
                  <a:tcPr anchor="ctr"/>
                </a:tc>
                <a:tc>
                  <a:txBody>
                    <a:bodyPr/>
                    <a:lstStyle/>
                    <a:p>
                      <a:pPr algn="ctr"/>
                      <a:r>
                        <a:rPr lang="en-US"/>
                        <a:t>Selling Price</a:t>
                      </a:r>
                    </a:p>
                  </a:txBody>
                  <a:tcPr anchor="ctr"/>
                </a:tc>
                <a:extLst>
                  <a:ext uri="{0D108BD9-81ED-4DB2-BD59-A6C34878D82A}">
                    <a16:rowId xmlns:a16="http://schemas.microsoft.com/office/drawing/2014/main" val="10000"/>
                  </a:ext>
                </a:extLst>
              </a:tr>
              <a:tr h="213536">
                <a:tc>
                  <a:txBody>
                    <a:bodyPr/>
                    <a:lstStyle/>
                    <a:p>
                      <a:pPr algn="ctr" fontAlgn="b"/>
                      <a:r>
                        <a:rPr lang="en-US" sz="1400" u="none" strike="noStrike">
                          <a:effectLst/>
                        </a:rPr>
                        <a:t>TMT TBN</a:t>
                      </a:r>
                      <a:endParaRPr lang="en-US" sz="1400" b="0" i="0" u="none" strike="noStrike">
                        <a:solidFill>
                          <a:srgbClr val="000000"/>
                        </a:solidFill>
                        <a:effectLst/>
                        <a:latin typeface="Calibri" charset="0"/>
                      </a:endParaRPr>
                    </a:p>
                  </a:txBody>
                  <a:tcPr marL="6350" marR="6350" marT="6350" marB="0" anchor="ctr"/>
                </a:tc>
                <a:tc>
                  <a:txBody>
                    <a:bodyPr/>
                    <a:lstStyle/>
                    <a:p>
                      <a:pPr lvl="0" algn="ctr" fontAlgn="b"/>
                      <a:r>
                        <a:rPr lang="en-US" sz="1400" u="none" strike="noStrike">
                          <a:effectLst/>
                        </a:rPr>
                        <a:t>$61.30 </a:t>
                      </a:r>
                      <a:endParaRPr lang="en-US" sz="1400" b="0" i="0" u="none" strike="noStrike">
                        <a:solidFill>
                          <a:srgbClr val="000000"/>
                        </a:solidFill>
                        <a:effectLst/>
                        <a:latin typeface="Calibri" charset="0"/>
                      </a:endParaRPr>
                    </a:p>
                  </a:txBody>
                  <a:tcPr marL="6350" marR="6350" marT="6350" marB="0" anchor="ctr"/>
                </a:tc>
                <a:extLst>
                  <a:ext uri="{0D108BD9-81ED-4DB2-BD59-A6C34878D82A}">
                    <a16:rowId xmlns:a16="http://schemas.microsoft.com/office/drawing/2014/main" val="10001"/>
                  </a:ext>
                </a:extLst>
              </a:tr>
              <a:tr h="213536">
                <a:tc>
                  <a:txBody>
                    <a:bodyPr/>
                    <a:lstStyle/>
                    <a:p>
                      <a:pPr algn="ctr" fontAlgn="b"/>
                      <a:r>
                        <a:rPr lang="en-US" sz="1400" u="none" strike="noStrike">
                          <a:effectLst/>
                        </a:rPr>
                        <a:t>Zorbas II</a:t>
                      </a:r>
                      <a:endParaRPr lang="en-US" sz="1400" b="0" i="0" u="none" strike="noStrike">
                        <a:solidFill>
                          <a:srgbClr val="000000"/>
                        </a:solidFill>
                        <a:effectLst/>
                        <a:latin typeface="Calibri" charset="0"/>
                      </a:endParaRPr>
                    </a:p>
                  </a:txBody>
                  <a:tcPr marL="6350" marR="6350" marT="6350" marB="0" anchor="ctr"/>
                </a:tc>
                <a:tc>
                  <a:txBody>
                    <a:bodyPr/>
                    <a:lstStyle/>
                    <a:p>
                      <a:pPr lvl="0" algn="ctr" fontAlgn="b"/>
                      <a:r>
                        <a:rPr lang="en-US" sz="1400" u="none" strike="noStrike">
                          <a:effectLst/>
                        </a:rPr>
                        <a:t>$86.00 </a:t>
                      </a:r>
                      <a:endParaRPr lang="en-US" sz="1400" b="0" i="0" u="none" strike="noStrike">
                        <a:solidFill>
                          <a:srgbClr val="000000"/>
                        </a:solidFill>
                        <a:effectLst/>
                        <a:latin typeface="Calibri" charset="0"/>
                      </a:endParaRPr>
                    </a:p>
                  </a:txBody>
                  <a:tcPr marL="6350" marR="6350" marT="6350" marB="0" anchor="ctr"/>
                </a:tc>
                <a:extLst>
                  <a:ext uri="{0D108BD9-81ED-4DB2-BD59-A6C34878D82A}">
                    <a16:rowId xmlns:a16="http://schemas.microsoft.com/office/drawing/2014/main" val="10002"/>
                  </a:ext>
                </a:extLst>
              </a:tr>
              <a:tr h="213536">
                <a:tc>
                  <a:txBody>
                    <a:bodyPr/>
                    <a:lstStyle/>
                    <a:p>
                      <a:pPr algn="ctr" fontAlgn="b"/>
                      <a:r>
                        <a:rPr lang="en-US" sz="1400" u="none" strike="noStrike">
                          <a:effectLst/>
                        </a:rPr>
                        <a:t>Fertilia</a:t>
                      </a:r>
                      <a:endParaRPr lang="en-US" sz="1400" b="0" i="0" u="none" strike="noStrike">
                        <a:solidFill>
                          <a:srgbClr val="000000"/>
                        </a:solidFill>
                        <a:effectLst/>
                        <a:latin typeface="Calibri" charset="0"/>
                      </a:endParaRPr>
                    </a:p>
                  </a:txBody>
                  <a:tcPr marL="6350" marR="6350" marT="6350" marB="0" anchor="ctr"/>
                </a:tc>
                <a:tc>
                  <a:txBody>
                    <a:bodyPr/>
                    <a:lstStyle/>
                    <a:p>
                      <a:pPr lvl="0" algn="ctr" fontAlgn="b"/>
                      <a:r>
                        <a:rPr lang="en-US" sz="1400" u="none" strike="noStrike">
                          <a:effectLst/>
                        </a:rPr>
                        <a:t>$50.50 </a:t>
                      </a:r>
                      <a:endParaRPr lang="en-US" sz="1400" b="0" i="0" u="none" strike="noStrike">
                        <a:solidFill>
                          <a:srgbClr val="000000"/>
                        </a:solidFill>
                        <a:effectLst/>
                        <a:latin typeface="Calibri" charset="0"/>
                      </a:endParaRPr>
                    </a:p>
                  </a:txBody>
                  <a:tcPr marL="6350" marR="6350" marT="6350" marB="0" anchor="ctr"/>
                </a:tc>
                <a:extLst>
                  <a:ext uri="{0D108BD9-81ED-4DB2-BD59-A6C34878D82A}">
                    <a16:rowId xmlns:a16="http://schemas.microsoft.com/office/drawing/2014/main" val="10003"/>
                  </a:ext>
                </a:extLst>
              </a:tr>
              <a:tr h="213536">
                <a:tc>
                  <a:txBody>
                    <a:bodyPr/>
                    <a:lstStyle/>
                    <a:p>
                      <a:pPr algn="ctr" fontAlgn="b"/>
                      <a:r>
                        <a:rPr lang="en-US" sz="1400" u="none" strike="noStrike">
                          <a:effectLst/>
                        </a:rPr>
                        <a:t>Ingenious</a:t>
                      </a:r>
                      <a:endParaRPr lang="en-US" sz="1400" b="0" i="0" u="none" strike="noStrike">
                        <a:solidFill>
                          <a:srgbClr val="000000"/>
                        </a:solidFill>
                        <a:effectLst/>
                        <a:latin typeface="Calibri" charset="0"/>
                      </a:endParaRPr>
                    </a:p>
                  </a:txBody>
                  <a:tcPr marL="6350" marR="6350" marT="6350" marB="0" anchor="ctr"/>
                </a:tc>
                <a:tc>
                  <a:txBody>
                    <a:bodyPr/>
                    <a:lstStyle/>
                    <a:p>
                      <a:pPr lvl="0" algn="ctr" fontAlgn="b"/>
                      <a:r>
                        <a:rPr lang="en-US" sz="1400" u="none" strike="noStrike">
                          <a:effectLst/>
                        </a:rPr>
                        <a:t>$64.20 </a:t>
                      </a:r>
                      <a:endParaRPr lang="en-US" sz="1400" b="0" i="0" u="none" strike="noStrike">
                        <a:solidFill>
                          <a:srgbClr val="000000"/>
                        </a:solidFill>
                        <a:effectLst/>
                        <a:latin typeface="Calibri" charset="0"/>
                      </a:endParaRPr>
                    </a:p>
                  </a:txBody>
                  <a:tcPr marL="6350" marR="6350" marT="6350" marB="0" anchor="ctr"/>
                </a:tc>
                <a:extLst>
                  <a:ext uri="{0D108BD9-81ED-4DB2-BD59-A6C34878D82A}">
                    <a16:rowId xmlns:a16="http://schemas.microsoft.com/office/drawing/2014/main" val="10004"/>
                  </a:ext>
                </a:extLst>
              </a:tr>
              <a:tr h="213536">
                <a:tc>
                  <a:txBody>
                    <a:bodyPr/>
                    <a:lstStyle/>
                    <a:p>
                      <a:pPr algn="ctr" fontAlgn="b"/>
                      <a:r>
                        <a:rPr lang="en-US" sz="1400" u="none" strike="noStrike">
                          <a:effectLst/>
                        </a:rPr>
                        <a:t>Sumihou</a:t>
                      </a:r>
                      <a:endParaRPr lang="en-US" sz="1400" b="0" i="0" u="none" strike="noStrike">
                        <a:solidFill>
                          <a:srgbClr val="000000"/>
                        </a:solidFill>
                        <a:effectLst/>
                        <a:latin typeface="Calibri" charset="0"/>
                      </a:endParaRPr>
                    </a:p>
                  </a:txBody>
                  <a:tcPr marL="6350" marR="6350" marT="6350" marB="0" anchor="ctr"/>
                </a:tc>
                <a:tc>
                  <a:txBody>
                    <a:bodyPr/>
                    <a:lstStyle/>
                    <a:p>
                      <a:pPr lvl="0" algn="ctr" fontAlgn="b"/>
                      <a:r>
                        <a:rPr lang="en-US" sz="1400" u="none" strike="noStrike">
                          <a:effectLst/>
                        </a:rPr>
                        <a:t>$106.00 </a:t>
                      </a:r>
                      <a:endParaRPr lang="en-US" sz="1400" b="0" i="0" u="none" strike="noStrike">
                        <a:solidFill>
                          <a:srgbClr val="000000"/>
                        </a:solidFill>
                        <a:effectLst/>
                        <a:latin typeface="Calibri" charset="0"/>
                      </a:endParaRPr>
                    </a:p>
                  </a:txBody>
                  <a:tcPr marL="6350" marR="6350" marT="6350" marB="0" anchor="ctr"/>
                </a:tc>
                <a:extLst>
                  <a:ext uri="{0D108BD9-81ED-4DB2-BD59-A6C34878D82A}">
                    <a16:rowId xmlns:a16="http://schemas.microsoft.com/office/drawing/2014/main" val="10005"/>
                  </a:ext>
                </a:extLst>
              </a:tr>
              <a:tr h="213536">
                <a:tc>
                  <a:txBody>
                    <a:bodyPr/>
                    <a:lstStyle/>
                    <a:p>
                      <a:pPr algn="ctr" fontAlgn="b"/>
                      <a:r>
                        <a:rPr lang="en-US" sz="1400" u="none" strike="noStrike">
                          <a:effectLst/>
                        </a:rPr>
                        <a:t>Cape Sun</a:t>
                      </a:r>
                      <a:endParaRPr lang="en-US" sz="1400" b="0" i="0" u="none" strike="noStrike">
                        <a:solidFill>
                          <a:srgbClr val="000000"/>
                        </a:solidFill>
                        <a:effectLst/>
                        <a:latin typeface="Calibri" charset="0"/>
                      </a:endParaRPr>
                    </a:p>
                  </a:txBody>
                  <a:tcPr marL="6350" marR="6350" marT="6350" marB="0" anchor="ctr"/>
                </a:tc>
                <a:tc>
                  <a:txBody>
                    <a:bodyPr/>
                    <a:lstStyle/>
                    <a:p>
                      <a:pPr lvl="0" algn="ctr" fontAlgn="b"/>
                      <a:r>
                        <a:rPr lang="en-US" sz="1400" u="none" strike="noStrike">
                          <a:effectLst/>
                        </a:rPr>
                        <a:t>$135.00 </a:t>
                      </a:r>
                      <a:endParaRPr lang="en-US" sz="1400" b="0" i="0" u="none" strike="noStrike">
                        <a:solidFill>
                          <a:srgbClr val="000000"/>
                        </a:solidFill>
                        <a:effectLst/>
                        <a:latin typeface="Calibri" charset="0"/>
                      </a:endParaRPr>
                    </a:p>
                  </a:txBody>
                  <a:tcPr marL="6350" marR="6350" marT="6350" marB="0" anchor="ctr"/>
                </a:tc>
                <a:extLst>
                  <a:ext uri="{0D108BD9-81ED-4DB2-BD59-A6C34878D82A}">
                    <a16:rowId xmlns:a16="http://schemas.microsoft.com/office/drawing/2014/main" val="10006"/>
                  </a:ext>
                </a:extLst>
              </a:tr>
              <a:tr h="213536">
                <a:tc>
                  <a:txBody>
                    <a:bodyPr/>
                    <a:lstStyle/>
                    <a:p>
                      <a:pPr algn="ctr" fontAlgn="b"/>
                      <a:r>
                        <a:rPr lang="en-US" sz="1600" b="1" i="0" u="none" strike="noStrike">
                          <a:solidFill>
                            <a:srgbClr val="000000"/>
                          </a:solidFill>
                          <a:effectLst/>
                          <a:latin typeface="Calibri" charset="0"/>
                        </a:rPr>
                        <a:t>Average</a:t>
                      </a:r>
                    </a:p>
                  </a:txBody>
                  <a:tcPr marL="6350" marR="6350" marT="6350" marB="0" anchor="ctr"/>
                </a:tc>
                <a:tc>
                  <a:txBody>
                    <a:bodyPr/>
                    <a:lstStyle/>
                    <a:p>
                      <a:pPr lvl="0" algn="ctr" fontAlgn="b"/>
                      <a:r>
                        <a:rPr lang="en-US" sz="1600" b="1" i="0" u="none" strike="noStrike">
                          <a:solidFill>
                            <a:srgbClr val="000000"/>
                          </a:solidFill>
                          <a:effectLst/>
                          <a:latin typeface="Calibri" charset="0"/>
                        </a:rPr>
                        <a:t>$83.83</a:t>
                      </a:r>
                    </a:p>
                  </a:txBody>
                  <a:tcPr marL="6350" marR="6350" marT="6350" marB="0" anchor="ctr"/>
                </a:tc>
                <a:extLst>
                  <a:ext uri="{0D108BD9-81ED-4DB2-BD59-A6C34878D82A}">
                    <a16:rowId xmlns:a16="http://schemas.microsoft.com/office/drawing/2014/main" val="10007"/>
                  </a:ext>
                </a:extLst>
              </a:tr>
              <a:tr h="213536">
                <a:tc>
                  <a:txBody>
                    <a:bodyPr/>
                    <a:lstStyle/>
                    <a:p>
                      <a:pPr algn="ctr" fontAlgn="b"/>
                      <a:r>
                        <a:rPr lang="en-US" sz="1600" b="1" i="0" u="none" strike="noStrike">
                          <a:solidFill>
                            <a:srgbClr val="000000"/>
                          </a:solidFill>
                          <a:effectLst/>
                          <a:latin typeface="Calibri" charset="0"/>
                        </a:rPr>
                        <a:t>Range</a:t>
                      </a:r>
                    </a:p>
                  </a:txBody>
                  <a:tcPr marL="6350" marR="6350" marT="6350" marB="0" anchor="ctr"/>
                </a:tc>
                <a:tc>
                  <a:txBody>
                    <a:bodyPr/>
                    <a:lstStyle/>
                    <a:p>
                      <a:pPr algn="ctr" fontAlgn="b"/>
                      <a:r>
                        <a:rPr lang="en-US" sz="1600" b="1" i="0" u="none" strike="noStrike">
                          <a:solidFill>
                            <a:srgbClr val="000000"/>
                          </a:solidFill>
                          <a:effectLst/>
                          <a:latin typeface="Calibri" charset="0"/>
                        </a:rPr>
                        <a:t>$61.30</a:t>
                      </a:r>
                      <a:r>
                        <a:rPr lang="en-US" sz="1600" b="1" i="0" u="none" strike="noStrike" baseline="0">
                          <a:solidFill>
                            <a:srgbClr val="000000"/>
                          </a:solidFill>
                          <a:effectLst/>
                          <a:latin typeface="Calibri" charset="0"/>
                        </a:rPr>
                        <a:t> -</a:t>
                      </a:r>
                      <a:r>
                        <a:rPr lang="en-US" sz="1600" b="1" i="0" u="none" strike="noStrike">
                          <a:solidFill>
                            <a:srgbClr val="000000"/>
                          </a:solidFill>
                          <a:effectLst/>
                          <a:latin typeface="Calibri" charset="0"/>
                        </a:rPr>
                        <a:t> $135.00</a:t>
                      </a:r>
                    </a:p>
                  </a:txBody>
                  <a:tcPr marL="6350" marR="6350" marT="6350" marB="0"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941106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3200"/>
              <a:t>Variable Correlations</a:t>
            </a:r>
          </a:p>
        </p:txBody>
      </p:sp>
      <p:pic>
        <p:nvPicPr>
          <p:cNvPr id="4" name="Content Placeholder 3">
            <a:extLst>
              <a:ext uri="{FF2B5EF4-FFF2-40B4-BE49-F238E27FC236}">
                <a16:creationId xmlns:a16="http://schemas.microsoft.com/office/drawing/2014/main" id="{D480DE4B-992A-4D03-BE74-82879D73F92D}"/>
              </a:ext>
            </a:extLst>
          </p:cNvPr>
          <p:cNvPicPr>
            <a:picLocks noGrp="1" noChangeAspect="1"/>
          </p:cNvPicPr>
          <p:nvPr>
            <p:ph idx="1"/>
          </p:nvPr>
        </p:nvPicPr>
        <p:blipFill>
          <a:blip r:embed="rId3"/>
          <a:stretch>
            <a:fillRect/>
          </a:stretch>
        </p:blipFill>
        <p:spPr>
          <a:xfrm>
            <a:off x="4888843" y="1657517"/>
            <a:ext cx="7213947" cy="4395867"/>
          </a:xfrm>
          <a:prstGeom prst="rect">
            <a:avLst/>
          </a:prstGeom>
        </p:spPr>
      </p:pic>
      <p:sp>
        <p:nvSpPr>
          <p:cNvPr id="3" name="TextBox 2"/>
          <p:cNvSpPr txBox="1"/>
          <p:nvPr/>
        </p:nvSpPr>
        <p:spPr>
          <a:xfrm>
            <a:off x="838199" y="2008790"/>
            <a:ext cx="5487955" cy="3416320"/>
          </a:xfrm>
          <a:prstGeom prst="rect">
            <a:avLst/>
          </a:prstGeom>
          <a:noFill/>
        </p:spPr>
        <p:txBody>
          <a:bodyPr wrap="square" rtlCol="0">
            <a:spAutoFit/>
          </a:bodyPr>
          <a:lstStyle/>
          <a:p>
            <a:r>
              <a:rPr lang="en-US"/>
              <a:t>Before we build any models, we first want to understand relationships between variables in our data.  </a:t>
            </a:r>
          </a:p>
          <a:p>
            <a:endParaRPr lang="en-US"/>
          </a:p>
          <a:p>
            <a:r>
              <a:rPr lang="en-US"/>
              <a:t>Strong correlations between Sale Price (the rightmost column) and other variables (represented by decimals approaching 1 or large circles) indicate ship attributes that will likely be predictive of price.</a:t>
            </a:r>
          </a:p>
          <a:p>
            <a:endParaRPr lang="en-US"/>
          </a:p>
          <a:p>
            <a:r>
              <a:rPr lang="en-US"/>
              <a:t>Strong correlations between ship attributes indicates that those attributes are highly connected, and that we should pick only one or the other when building our model.</a:t>
            </a:r>
          </a:p>
        </p:txBody>
      </p:sp>
    </p:spTree>
    <p:extLst>
      <p:ext uri="{BB962C8B-B14F-4D97-AF65-F5344CB8AC3E}">
        <p14:creationId xmlns:p14="http://schemas.microsoft.com/office/powerpoint/2010/main" val="14488209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3200"/>
              <a:t>Market Approach Model</a:t>
            </a:r>
          </a:p>
        </p:txBody>
      </p:sp>
      <p:sp>
        <p:nvSpPr>
          <p:cNvPr id="3" name="Content Placeholder 2"/>
          <p:cNvSpPr>
            <a:spLocks noGrp="1"/>
          </p:cNvSpPr>
          <p:nvPr>
            <p:ph idx="1"/>
          </p:nvPr>
        </p:nvSpPr>
        <p:spPr/>
        <p:txBody>
          <a:bodyPr>
            <a:normAutofit/>
          </a:bodyPr>
          <a:lstStyle/>
          <a:p>
            <a:pPr marL="285750" lvl="1" indent="-274638"/>
            <a:r>
              <a:rPr lang="en-US" sz="2000"/>
              <a:t>The problem with the “nearest neighbor” estimate is that it uses a single data point.  What if we could use all of the data in our database?  Surely that would give us a better estimate of the ship price!</a:t>
            </a:r>
          </a:p>
          <a:p>
            <a:pPr marL="285750" lvl="1" indent="-274638"/>
            <a:endParaRPr lang="en-US" sz="2000"/>
          </a:p>
          <a:p>
            <a:pPr marL="285750" lvl="1" indent="-274638"/>
            <a:r>
              <a:rPr lang="en-US" sz="2000"/>
              <a:t>If we build a linear regression model that uses ship age and deadweight tonnage to estimate sales price, we identify an equation:</a:t>
            </a:r>
          </a:p>
          <a:p>
            <a:pPr marL="285750" lvl="1" indent="-274638"/>
            <a:endParaRPr lang="en-US" sz="2000"/>
          </a:p>
          <a:p>
            <a:pPr marL="285750" lvl="1" indent="-274638"/>
            <a:endParaRPr lang="en-US" sz="2000"/>
          </a:p>
          <a:p>
            <a:pPr marL="285750" lvl="1" indent="-274638"/>
            <a:r>
              <a:rPr lang="en-US" sz="2000"/>
              <a:t>Using the Bet Performer’s attributes (11 years old, 172 DWT), we can estimate a sales price of $90.52 million, with a 95% confidence interval between $49.03 and  $132.01 million.</a:t>
            </a:r>
          </a:p>
          <a:p>
            <a:pPr marL="285750" lvl="1" indent="-274638"/>
            <a:endParaRPr lang="en-US" sz="2000"/>
          </a:p>
          <a:p>
            <a:pPr marL="285750" lvl="1" indent="-274638"/>
            <a:r>
              <a:rPr lang="en-US" sz="2000"/>
              <a:t>This seems low compared to our rough estimate based on neighboring ships.  Was the sale of the Cape Sun ($135 million) an outlier, or is our model a poor estimator?</a:t>
            </a:r>
          </a:p>
          <a:p>
            <a:endParaRPr lang="en-US" sz="2400"/>
          </a:p>
        </p:txBody>
      </p:sp>
      <p:sp>
        <p:nvSpPr>
          <p:cNvPr id="6" name="TextBox 5"/>
          <p:cNvSpPr txBox="1"/>
          <p:nvPr/>
        </p:nvSpPr>
        <p:spPr>
          <a:xfrm>
            <a:off x="2924827" y="3513001"/>
            <a:ext cx="6745266" cy="400110"/>
          </a:xfrm>
          <a:prstGeom prst="rect">
            <a:avLst/>
          </a:prstGeom>
          <a:noFill/>
        </p:spPr>
        <p:txBody>
          <a:bodyPr wrap="square" rtlCol="0">
            <a:spAutoFit/>
          </a:bodyPr>
          <a:lstStyle/>
          <a:p>
            <a:pPr algn="ctr"/>
            <a:r>
              <a:rPr lang="en-US" sz="2000" i="1">
                <a:solidFill>
                  <a:srgbClr val="0070C0"/>
                </a:solidFill>
              </a:rPr>
              <a:t>Price = </a:t>
            </a:r>
            <a:r>
              <a:rPr lang="en-US" sz="2000">
                <a:solidFill>
                  <a:srgbClr val="0070C0"/>
                </a:solidFill>
              </a:rPr>
              <a:t>60.3520568 </a:t>
            </a:r>
            <a:r>
              <a:rPr lang="mr-IN" sz="2000" i="1">
                <a:solidFill>
                  <a:srgbClr val="0070C0"/>
                </a:solidFill>
              </a:rPr>
              <a:t>–</a:t>
            </a:r>
            <a:r>
              <a:rPr lang="en-US" sz="2000" i="1">
                <a:solidFill>
                  <a:srgbClr val="0070C0"/>
                </a:solidFill>
              </a:rPr>
              <a:t> </a:t>
            </a:r>
            <a:r>
              <a:rPr lang="en-US" sz="2000">
                <a:solidFill>
                  <a:srgbClr val="0070C0"/>
                </a:solidFill>
              </a:rPr>
              <a:t>3.7195541 </a:t>
            </a:r>
            <a:r>
              <a:rPr lang="en-US" sz="2000" i="1">
                <a:solidFill>
                  <a:srgbClr val="0070C0"/>
                </a:solidFill>
              </a:rPr>
              <a:t>*Age + </a:t>
            </a:r>
            <a:r>
              <a:rPr lang="en-US" sz="2000">
                <a:solidFill>
                  <a:srgbClr val="0070C0"/>
                </a:solidFill>
              </a:rPr>
              <a:t>0.4132831 </a:t>
            </a:r>
            <a:r>
              <a:rPr lang="en-US" sz="2000" i="1">
                <a:solidFill>
                  <a:srgbClr val="0070C0"/>
                </a:solidFill>
              </a:rPr>
              <a:t>*DWT</a:t>
            </a:r>
          </a:p>
        </p:txBody>
      </p:sp>
    </p:spTree>
    <p:extLst>
      <p:ext uri="{BB962C8B-B14F-4D97-AF65-F5344CB8AC3E}">
        <p14:creationId xmlns:p14="http://schemas.microsoft.com/office/powerpoint/2010/main" val="138941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a:t>Market Approach + Economic Index Model</a:t>
            </a:r>
          </a:p>
        </p:txBody>
      </p:sp>
      <p:sp>
        <p:nvSpPr>
          <p:cNvPr id="3" name="Content Placeholder 2"/>
          <p:cNvSpPr>
            <a:spLocks noGrp="1"/>
          </p:cNvSpPr>
          <p:nvPr>
            <p:ph idx="1"/>
          </p:nvPr>
        </p:nvSpPr>
        <p:spPr>
          <a:xfrm>
            <a:off x="838200" y="1524000"/>
            <a:ext cx="7980123" cy="4652963"/>
          </a:xfrm>
        </p:spPr>
        <p:txBody>
          <a:bodyPr>
            <a:normAutofit/>
          </a:bodyPr>
          <a:lstStyle/>
          <a:p>
            <a:r>
              <a:rPr lang="en-US" sz="2000"/>
              <a:t>If we look at the date of sale, we see that price seems to trend upward over time.  Similarly, as the </a:t>
            </a:r>
            <a:r>
              <a:rPr lang="en-US" sz="2000" err="1"/>
              <a:t>Capesize</a:t>
            </a:r>
            <a:r>
              <a:rPr lang="en-US" sz="2000"/>
              <a:t> Index increases, sale price increases.  Let’s also include </a:t>
            </a:r>
            <a:r>
              <a:rPr lang="en-US" sz="2000" err="1"/>
              <a:t>Capesize</a:t>
            </a:r>
            <a:r>
              <a:rPr lang="en-US" sz="2000"/>
              <a:t> index economic date in our model!</a:t>
            </a:r>
          </a:p>
          <a:p>
            <a:endParaRPr lang="en-US" sz="2000"/>
          </a:p>
          <a:p>
            <a:pPr marL="228600" lvl="1">
              <a:spcBef>
                <a:spcPts val="1000"/>
              </a:spcBef>
            </a:pPr>
            <a:r>
              <a:rPr lang="en-US" sz="2000"/>
              <a:t>The new model gives us the equation</a:t>
            </a:r>
          </a:p>
          <a:p>
            <a:endParaRPr lang="en-US" sz="2000"/>
          </a:p>
          <a:p>
            <a:endParaRPr lang="en-US" sz="2000"/>
          </a:p>
          <a:p>
            <a:r>
              <a:rPr lang="en-US" sz="2000"/>
              <a:t>Using the Bet Performer’s attributes (11 years old, 172 DWT), with the current </a:t>
            </a:r>
            <a:r>
              <a:rPr lang="en-US" sz="2000" err="1"/>
              <a:t>Capesize</a:t>
            </a:r>
            <a:r>
              <a:rPr lang="en-US" sz="2000"/>
              <a:t> Index (</a:t>
            </a:r>
            <a:r>
              <a:rPr lang="fi-FI" sz="2000"/>
              <a:t>12479</a:t>
            </a:r>
            <a:r>
              <a:rPr lang="en-US" sz="2000"/>
              <a:t>),  we estimate a sales </a:t>
            </a:r>
            <a:r>
              <a:rPr lang="en-US"/>
              <a:t>price of $125.83 million with a 95% confidence interval between $104.74 and $146.92 million.</a:t>
            </a:r>
          </a:p>
          <a:p>
            <a:endParaRPr lang="en-US" sz="2000"/>
          </a:p>
          <a:p>
            <a:endParaRPr lang="en-US" sz="2000"/>
          </a:p>
        </p:txBody>
      </p:sp>
      <p:grpSp>
        <p:nvGrpSpPr>
          <p:cNvPr id="8" name="Group 7"/>
          <p:cNvGrpSpPr/>
          <p:nvPr/>
        </p:nvGrpSpPr>
        <p:grpSpPr>
          <a:xfrm>
            <a:off x="9018740" y="84010"/>
            <a:ext cx="3072574" cy="6723886"/>
            <a:chOff x="7099811" y="-1377503"/>
            <a:chExt cx="2409620" cy="5486400"/>
          </a:xfrm>
        </p:grpSpPr>
        <p:pic>
          <p:nvPicPr>
            <p:cNvPr id="5" name="Picture 4"/>
            <p:cNvPicPr>
              <a:picLocks noChangeAspect="1"/>
            </p:cNvPicPr>
            <p:nvPr/>
          </p:nvPicPr>
          <p:blipFill>
            <a:blip r:embed="rId2"/>
            <a:stretch>
              <a:fillRect/>
            </a:stretch>
          </p:blipFill>
          <p:spPr>
            <a:xfrm>
              <a:off x="7099811" y="-1377503"/>
              <a:ext cx="2409620" cy="1828800"/>
            </a:xfrm>
            <a:prstGeom prst="rect">
              <a:avLst/>
            </a:prstGeom>
          </p:spPr>
        </p:pic>
        <p:pic>
          <p:nvPicPr>
            <p:cNvPr id="6" name="Picture 5"/>
            <p:cNvPicPr>
              <a:picLocks noChangeAspect="1"/>
            </p:cNvPicPr>
            <p:nvPr/>
          </p:nvPicPr>
          <p:blipFill>
            <a:blip r:embed="rId3"/>
            <a:stretch>
              <a:fillRect/>
            </a:stretch>
          </p:blipFill>
          <p:spPr>
            <a:xfrm>
              <a:off x="7099811" y="451297"/>
              <a:ext cx="2409620" cy="1828800"/>
            </a:xfrm>
            <a:prstGeom prst="rect">
              <a:avLst/>
            </a:prstGeom>
          </p:spPr>
        </p:pic>
        <p:pic>
          <p:nvPicPr>
            <p:cNvPr id="7" name="Picture 6"/>
            <p:cNvPicPr>
              <a:picLocks noChangeAspect="1"/>
            </p:cNvPicPr>
            <p:nvPr/>
          </p:nvPicPr>
          <p:blipFill>
            <a:blip r:embed="rId4"/>
            <a:stretch>
              <a:fillRect/>
            </a:stretch>
          </p:blipFill>
          <p:spPr>
            <a:xfrm>
              <a:off x="7153595" y="2280097"/>
              <a:ext cx="2355836" cy="1828800"/>
            </a:xfrm>
            <a:prstGeom prst="rect">
              <a:avLst/>
            </a:prstGeom>
          </p:spPr>
        </p:pic>
      </p:grpSp>
      <p:grpSp>
        <p:nvGrpSpPr>
          <p:cNvPr id="12" name="Group 11"/>
          <p:cNvGrpSpPr/>
          <p:nvPr/>
        </p:nvGrpSpPr>
        <p:grpSpPr>
          <a:xfrm>
            <a:off x="1579060" y="3292425"/>
            <a:ext cx="6523452" cy="707886"/>
            <a:chOff x="951977" y="3190561"/>
            <a:chExt cx="6523452" cy="707886"/>
          </a:xfrm>
        </p:grpSpPr>
        <p:sp>
          <p:nvSpPr>
            <p:cNvPr id="9" name="TextBox 8"/>
            <p:cNvSpPr txBox="1"/>
            <p:nvPr/>
          </p:nvSpPr>
          <p:spPr>
            <a:xfrm>
              <a:off x="1838717" y="3190561"/>
              <a:ext cx="5636712" cy="707886"/>
            </a:xfrm>
            <a:prstGeom prst="rect">
              <a:avLst/>
            </a:prstGeom>
            <a:noFill/>
          </p:spPr>
          <p:txBody>
            <a:bodyPr wrap="square" rtlCol="0">
              <a:spAutoFit/>
            </a:bodyPr>
            <a:lstStyle/>
            <a:p>
              <a:r>
                <a:rPr lang="en-US" sz="2000" i="1">
                  <a:solidFill>
                    <a:srgbClr val="0070C0"/>
                  </a:solidFill>
                </a:rPr>
                <a:t>44.225549983 </a:t>
              </a:r>
              <a:r>
                <a:rPr lang="mr-IN" sz="2000" i="1">
                  <a:solidFill>
                    <a:srgbClr val="0070C0"/>
                  </a:solidFill>
                </a:rPr>
                <a:t>–</a:t>
              </a:r>
              <a:r>
                <a:rPr lang="en-US" sz="2000" i="1">
                  <a:solidFill>
                    <a:srgbClr val="0070C0"/>
                  </a:solidFill>
                </a:rPr>
                <a:t> 4.543803922 *Age + </a:t>
              </a:r>
            </a:p>
            <a:p>
              <a:r>
                <a:rPr lang="en-US" sz="2000" i="1">
                  <a:solidFill>
                    <a:srgbClr val="0070C0"/>
                  </a:solidFill>
                </a:rPr>
                <a:t>0.242154623 *DWT + 0.007206924 *</a:t>
              </a:r>
              <a:r>
                <a:rPr lang="en-US" sz="2000" i="1" err="1">
                  <a:solidFill>
                    <a:srgbClr val="0070C0"/>
                  </a:solidFill>
                </a:rPr>
                <a:t>CapesizeIndex</a:t>
              </a:r>
              <a:r>
                <a:rPr lang="en-US" sz="2000" i="1">
                  <a:solidFill>
                    <a:srgbClr val="0070C0"/>
                  </a:solidFill>
                </a:rPr>
                <a:t> </a:t>
              </a:r>
            </a:p>
          </p:txBody>
        </p:sp>
        <p:sp>
          <p:nvSpPr>
            <p:cNvPr id="11" name="TextBox 10"/>
            <p:cNvSpPr txBox="1"/>
            <p:nvPr/>
          </p:nvSpPr>
          <p:spPr>
            <a:xfrm>
              <a:off x="951977" y="3344449"/>
              <a:ext cx="1114817" cy="400110"/>
            </a:xfrm>
            <a:prstGeom prst="rect">
              <a:avLst/>
            </a:prstGeom>
            <a:noFill/>
          </p:spPr>
          <p:txBody>
            <a:bodyPr wrap="square" rtlCol="0">
              <a:spAutoFit/>
            </a:bodyPr>
            <a:lstStyle/>
            <a:p>
              <a:r>
                <a:rPr lang="en-US" sz="2000" i="1">
                  <a:solidFill>
                    <a:srgbClr val="0070C0"/>
                  </a:solidFill>
                </a:rPr>
                <a:t>Price =</a:t>
              </a:r>
            </a:p>
          </p:txBody>
        </p:sp>
      </p:grpSp>
    </p:spTree>
    <p:extLst>
      <p:ext uri="{BB962C8B-B14F-4D97-AF65-F5344CB8AC3E}">
        <p14:creationId xmlns:p14="http://schemas.microsoft.com/office/powerpoint/2010/main" val="1915397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77B5B-2855-4C7E-BAAC-0BBCEFC7CAD4}"/>
              </a:ext>
            </a:extLst>
          </p:cNvPr>
          <p:cNvSpPr>
            <a:spLocks noGrp="1"/>
          </p:cNvSpPr>
          <p:nvPr>
            <p:ph type="title"/>
          </p:nvPr>
        </p:nvSpPr>
        <p:spPr/>
        <p:txBody>
          <a:bodyPr vert="horz" lIns="91440" tIns="45720" rIns="91440" bIns="45720" rtlCol="0" anchor="ctr">
            <a:normAutofit/>
          </a:bodyPr>
          <a:lstStyle/>
          <a:p>
            <a:r>
              <a:rPr lang="en-US" sz="3200"/>
              <a:t>Comparing between models		</a:t>
            </a:r>
          </a:p>
        </p:txBody>
      </p:sp>
      <p:sp>
        <p:nvSpPr>
          <p:cNvPr id="3" name="Content Placeholder 2">
            <a:extLst>
              <a:ext uri="{FF2B5EF4-FFF2-40B4-BE49-F238E27FC236}">
                <a16:creationId xmlns:a16="http://schemas.microsoft.com/office/drawing/2014/main" id="{90BA3D50-4952-4284-82AB-A67CB339D541}"/>
              </a:ext>
            </a:extLst>
          </p:cNvPr>
          <p:cNvSpPr>
            <a:spLocks noGrp="1"/>
          </p:cNvSpPr>
          <p:nvPr>
            <p:ph idx="1"/>
          </p:nvPr>
        </p:nvSpPr>
        <p:spPr/>
        <p:txBody>
          <a:bodyPr>
            <a:normAutofit/>
          </a:bodyPr>
          <a:lstStyle/>
          <a:p>
            <a:r>
              <a:rPr lang="en-US"/>
              <a:t>So we have several models, each which provides a different result.  Which model do we choose?  How do we feel confident that it is the correct model?</a:t>
            </a:r>
          </a:p>
          <a:p>
            <a:endParaRPr lang="en-US"/>
          </a:p>
          <a:p>
            <a:r>
              <a:rPr lang="en-US"/>
              <a:t>R</a:t>
            </a:r>
            <a:r>
              <a:rPr lang="en-US" baseline="30000"/>
              <a:t>2 </a:t>
            </a:r>
            <a:r>
              <a:rPr lang="en-US"/>
              <a:t>is a measure of how much variance is accounted</a:t>
            </a:r>
            <a:br>
              <a:rPr lang="en-US"/>
            </a:br>
            <a:r>
              <a:rPr lang="en-US"/>
              <a:t>for by the model.  The more variance the model</a:t>
            </a:r>
            <a:br>
              <a:rPr lang="en-US"/>
            </a:br>
            <a:r>
              <a:rPr lang="en-US" err="1"/>
              <a:t>accomodates</a:t>
            </a:r>
            <a:r>
              <a:rPr lang="en-US"/>
              <a:t>, the more predictive it is.  Thus, a </a:t>
            </a:r>
            <a:br>
              <a:rPr lang="en-US"/>
            </a:br>
            <a:r>
              <a:rPr lang="en-US"/>
              <a:t>higher R</a:t>
            </a:r>
            <a:r>
              <a:rPr lang="en-US" baseline="30000"/>
              <a:t>2</a:t>
            </a:r>
            <a:r>
              <a:rPr lang="en-US"/>
              <a:t> value is better.  The Adjusted R</a:t>
            </a:r>
            <a:r>
              <a:rPr lang="en-US" baseline="30000"/>
              <a:t>2</a:t>
            </a:r>
            <a:r>
              <a:rPr lang="en-US"/>
              <a:t> value</a:t>
            </a:r>
            <a:br>
              <a:rPr lang="en-US"/>
            </a:br>
            <a:r>
              <a:rPr lang="en-US"/>
              <a:t>is used to compare between models with different</a:t>
            </a:r>
            <a:br>
              <a:rPr lang="en-US"/>
            </a:br>
            <a:r>
              <a:rPr lang="en-US"/>
              <a:t>numbers of inputs.</a:t>
            </a:r>
          </a:p>
          <a:p>
            <a:endParaRPr lang="en-US"/>
          </a:p>
          <a:p>
            <a:endParaRPr lang="en-US"/>
          </a:p>
          <a:p>
            <a:endParaRPr lang="en-US"/>
          </a:p>
          <a:p>
            <a:endParaRPr lang="en-US"/>
          </a:p>
        </p:txBody>
      </p:sp>
      <p:graphicFrame>
        <p:nvGraphicFramePr>
          <p:cNvPr id="4" name="Table 3"/>
          <p:cNvGraphicFramePr>
            <a:graphicFrameLocks noGrp="1"/>
          </p:cNvGraphicFramePr>
          <p:nvPr>
            <p:extLst>
              <p:ext uri="{D42A27DB-BD31-4B8C-83A1-F6EECF244321}">
                <p14:modId xmlns:p14="http://schemas.microsoft.com/office/powerpoint/2010/main" val="321764201"/>
              </p:ext>
            </p:extLst>
          </p:nvPr>
        </p:nvGraphicFramePr>
        <p:xfrm>
          <a:off x="6591472" y="2642990"/>
          <a:ext cx="5359377" cy="1107440"/>
        </p:xfrm>
        <a:graphic>
          <a:graphicData uri="http://schemas.openxmlformats.org/drawingml/2006/table">
            <a:tbl>
              <a:tblPr firstRow="1" bandRow="1">
                <a:tableStyleId>{5C22544A-7EE6-4342-B048-85BDC9FD1C3A}</a:tableStyleId>
              </a:tblPr>
              <a:tblGrid>
                <a:gridCol w="2433297">
                  <a:extLst>
                    <a:ext uri="{9D8B030D-6E8A-4147-A177-3AD203B41FA5}">
                      <a16:colId xmlns:a16="http://schemas.microsoft.com/office/drawing/2014/main" val="20000"/>
                    </a:ext>
                  </a:extLst>
                </a:gridCol>
                <a:gridCol w="1463040">
                  <a:extLst>
                    <a:ext uri="{9D8B030D-6E8A-4147-A177-3AD203B41FA5}">
                      <a16:colId xmlns:a16="http://schemas.microsoft.com/office/drawing/2014/main" val="20001"/>
                    </a:ext>
                  </a:extLst>
                </a:gridCol>
                <a:gridCol w="1463040">
                  <a:extLst>
                    <a:ext uri="{9D8B030D-6E8A-4147-A177-3AD203B41FA5}">
                      <a16:colId xmlns:a16="http://schemas.microsoft.com/office/drawing/2014/main" val="20002"/>
                    </a:ext>
                  </a:extLst>
                </a:gridCol>
              </a:tblGrid>
              <a:tr h="288841">
                <a:tc>
                  <a:txBody>
                    <a:bodyPr/>
                    <a:lstStyle/>
                    <a:p>
                      <a:pPr algn="ctr"/>
                      <a:r>
                        <a:rPr lang="en-US"/>
                        <a:t>Model</a:t>
                      </a:r>
                    </a:p>
                  </a:txBody>
                  <a:tcPr/>
                </a:tc>
                <a:tc>
                  <a:txBody>
                    <a:bodyPr/>
                    <a:lstStyle/>
                    <a:p>
                      <a:pPr algn="ctr"/>
                      <a:r>
                        <a:rPr lang="en-US"/>
                        <a:t>R</a:t>
                      </a:r>
                      <a:r>
                        <a:rPr lang="en-US" baseline="30000"/>
                        <a:t>2</a:t>
                      </a:r>
                    </a:p>
                  </a:txBody>
                  <a:tcPr/>
                </a:tc>
                <a:tc>
                  <a:txBody>
                    <a:bodyPr/>
                    <a:lstStyle/>
                    <a:p>
                      <a:pPr algn="ctr"/>
                      <a:r>
                        <a:rPr lang="en-US"/>
                        <a:t>Adjusted R</a:t>
                      </a:r>
                      <a:r>
                        <a:rPr lang="en-US" baseline="30000"/>
                        <a:t>2</a:t>
                      </a:r>
                    </a:p>
                  </a:txBody>
                  <a:tcPr/>
                </a:tc>
                <a:extLst>
                  <a:ext uri="{0D108BD9-81ED-4DB2-BD59-A6C34878D82A}">
                    <a16:rowId xmlns:a16="http://schemas.microsoft.com/office/drawing/2014/main" val="10000"/>
                  </a:ext>
                </a:extLst>
              </a:tr>
              <a:tr h="370840">
                <a:tc>
                  <a:txBody>
                    <a:bodyPr/>
                    <a:lstStyle/>
                    <a:p>
                      <a:pPr algn="ctr"/>
                      <a:r>
                        <a:rPr lang="en-US"/>
                        <a:t>Price</a:t>
                      </a:r>
                      <a:r>
                        <a:rPr lang="en-US" baseline="0"/>
                        <a:t> ~ Age, DWT</a:t>
                      </a:r>
                      <a:endParaRPr lang="en-US"/>
                    </a:p>
                  </a:txBody>
                  <a:tcPr/>
                </a:tc>
                <a:tc>
                  <a:txBody>
                    <a:bodyPr/>
                    <a:lstStyle/>
                    <a:p>
                      <a:pPr algn="ctr"/>
                      <a:r>
                        <a:rPr lang="en-US"/>
                        <a:t>0.6578 </a:t>
                      </a:r>
                    </a:p>
                  </a:txBody>
                  <a:tcPr/>
                </a:tc>
                <a:tc>
                  <a:txBody>
                    <a:bodyPr/>
                    <a:lstStyle/>
                    <a:p>
                      <a:pPr algn="ctr"/>
                      <a:r>
                        <a:rPr lang="en-US"/>
                        <a:t>0.6426</a:t>
                      </a:r>
                    </a:p>
                  </a:txBody>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t>Price</a:t>
                      </a:r>
                      <a:r>
                        <a:rPr lang="en-US" baseline="0"/>
                        <a:t> ~ Age, DWT, Index</a:t>
                      </a:r>
                      <a:endParaRPr lang="en-US"/>
                    </a:p>
                  </a:txBody>
                  <a:tcPr/>
                </a:tc>
                <a:tc>
                  <a:txBody>
                    <a:bodyPr/>
                    <a:lstStyle/>
                    <a:p>
                      <a:pPr algn="ctr"/>
                      <a:r>
                        <a:rPr lang="en-US"/>
                        <a:t>0.9204 </a:t>
                      </a:r>
                    </a:p>
                  </a:txBody>
                  <a:tcPr/>
                </a:tc>
                <a:tc>
                  <a:txBody>
                    <a:bodyPr/>
                    <a:lstStyle/>
                    <a:p>
                      <a:pPr algn="ctr"/>
                      <a:r>
                        <a:rPr lang="en-US"/>
                        <a:t>0.9150</a:t>
                      </a:r>
                    </a:p>
                  </a:txBody>
                  <a:tcPr/>
                </a:tc>
                <a:extLst>
                  <a:ext uri="{0D108BD9-81ED-4DB2-BD59-A6C34878D82A}">
                    <a16:rowId xmlns:a16="http://schemas.microsoft.com/office/drawing/2014/main" val="10002"/>
                  </a:ext>
                </a:extLst>
              </a:tr>
            </a:tbl>
          </a:graphicData>
        </a:graphic>
      </p:graphicFrame>
      <p:sp>
        <p:nvSpPr>
          <p:cNvPr id="5" name="TextBox 4"/>
          <p:cNvSpPr txBox="1"/>
          <p:nvPr/>
        </p:nvSpPr>
        <p:spPr>
          <a:xfrm>
            <a:off x="6559275" y="3751709"/>
            <a:ext cx="5423770" cy="523220"/>
          </a:xfrm>
          <a:prstGeom prst="rect">
            <a:avLst/>
          </a:prstGeom>
          <a:noFill/>
        </p:spPr>
        <p:txBody>
          <a:bodyPr wrap="square" rtlCol="0">
            <a:spAutoFit/>
          </a:bodyPr>
          <a:lstStyle/>
          <a:p>
            <a:pPr algn="ctr"/>
            <a:r>
              <a:rPr lang="en-US" sz="1400" i="1"/>
              <a:t>The model with Age, DWT and the Index accounts for 26.26% more variance than the model using only Age and DWT</a:t>
            </a:r>
          </a:p>
        </p:txBody>
      </p:sp>
    </p:spTree>
    <p:extLst>
      <p:ext uri="{BB962C8B-B14F-4D97-AF65-F5344CB8AC3E}">
        <p14:creationId xmlns:p14="http://schemas.microsoft.com/office/powerpoint/2010/main" val="3399852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77B5B-2855-4C7E-BAAC-0BBCEFC7CAD4}"/>
              </a:ext>
            </a:extLst>
          </p:cNvPr>
          <p:cNvSpPr>
            <a:spLocks noGrp="1"/>
          </p:cNvSpPr>
          <p:nvPr>
            <p:ph type="title"/>
          </p:nvPr>
        </p:nvSpPr>
        <p:spPr/>
        <p:txBody>
          <a:bodyPr vert="horz" lIns="91440" tIns="45720" rIns="91440" bIns="45720" rtlCol="0" anchor="ctr">
            <a:normAutofit/>
          </a:bodyPr>
          <a:lstStyle/>
          <a:p>
            <a:r>
              <a:rPr lang="en-US" sz="3200"/>
              <a:t>Comparing between models (part 2)		</a:t>
            </a:r>
          </a:p>
        </p:txBody>
      </p:sp>
      <p:sp>
        <p:nvSpPr>
          <p:cNvPr id="3" name="Content Placeholder 2">
            <a:extLst>
              <a:ext uri="{FF2B5EF4-FFF2-40B4-BE49-F238E27FC236}">
                <a16:creationId xmlns:a16="http://schemas.microsoft.com/office/drawing/2014/main" id="{90BA3D50-4952-4284-82AB-A67CB339D541}"/>
              </a:ext>
            </a:extLst>
          </p:cNvPr>
          <p:cNvSpPr>
            <a:spLocks noGrp="1"/>
          </p:cNvSpPr>
          <p:nvPr>
            <p:ph idx="1"/>
          </p:nvPr>
        </p:nvSpPr>
        <p:spPr/>
        <p:txBody>
          <a:bodyPr vert="horz" lIns="91440" tIns="45720" rIns="91440" bIns="45720" rtlCol="0" anchor="t">
            <a:normAutofit/>
          </a:bodyPr>
          <a:lstStyle/>
          <a:p>
            <a:r>
              <a:rPr lang="en-US"/>
              <a:t>So we have several models, each which provides a different result.  Which model do we choose?  How do we feel confident that it is the correct model?</a:t>
            </a:r>
          </a:p>
          <a:p>
            <a:endParaRPr lang="en-US"/>
          </a:p>
          <a:p>
            <a:r>
              <a:rPr lang="en-US"/>
              <a:t>Using an ANOVA test to compare models, we see that there is a significant difference between the model that uses all three variables (Age, DWT, and Index) and the model that uses only two (Age, DWT).  Our p-value is extremely small, meaning that the chance that Index does NOT have an effect on the model is negligible.</a:t>
            </a:r>
          </a:p>
          <a:p>
            <a:endParaRPr lang="en-US"/>
          </a:p>
          <a:p>
            <a:r>
              <a:rPr lang="en-US"/>
              <a:t>We can visualize the proportion of variance that each</a:t>
            </a:r>
            <a:br>
              <a:rPr lang="en-US">
                <a:latin typeface="+mn-ea"/>
                <a:cs typeface="+mn-ea"/>
              </a:rPr>
            </a:br>
            <a:r>
              <a:rPr lang="en-US"/>
              <a:t>attribute accounts for in our model.  Age and Index together</a:t>
            </a:r>
            <a:br>
              <a:rPr lang="en-US">
                <a:latin typeface="+mn-ea"/>
                <a:cs typeface="+mn-ea"/>
              </a:rPr>
            </a:br>
            <a:r>
              <a:rPr lang="en-US"/>
              <a:t>account for almost all of the variance, while DWT only adds</a:t>
            </a:r>
            <a:br>
              <a:rPr lang="en-US">
                <a:latin typeface="+mn-ea"/>
                <a:cs typeface="+mn-ea"/>
              </a:rPr>
            </a:br>
            <a:r>
              <a:rPr lang="en-US"/>
              <a:t>a very little bit to the predictivity. </a:t>
            </a:r>
          </a:p>
          <a:p>
            <a:endParaRPr lang="en-US"/>
          </a:p>
          <a:p>
            <a:endParaRPr lang="en-US"/>
          </a:p>
          <a:p>
            <a:endParaRPr lang="en-US"/>
          </a:p>
        </p:txBody>
      </p:sp>
      <p:pic>
        <p:nvPicPr>
          <p:cNvPr id="6" name="Picture 5"/>
          <p:cNvPicPr>
            <a:picLocks noChangeAspect="1"/>
          </p:cNvPicPr>
          <p:nvPr/>
        </p:nvPicPr>
        <p:blipFill>
          <a:blip r:embed="rId2"/>
          <a:stretch>
            <a:fillRect/>
          </a:stretch>
        </p:blipFill>
        <p:spPr>
          <a:xfrm>
            <a:off x="7427934" y="3553934"/>
            <a:ext cx="4171167" cy="3165739"/>
          </a:xfrm>
          <a:prstGeom prst="rect">
            <a:avLst/>
          </a:prstGeom>
        </p:spPr>
      </p:pic>
    </p:spTree>
    <p:extLst>
      <p:ext uri="{BB962C8B-B14F-4D97-AF65-F5344CB8AC3E}">
        <p14:creationId xmlns:p14="http://schemas.microsoft.com/office/powerpoint/2010/main" val="876689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70487993-fa59-4dcf-a8e6-3fa4cf5ecf42">
      <UserInfo>
        <DisplayName>Graber,Alexander</DisplayName>
        <AccountId>6</AccountId>
        <AccountType/>
      </UserInfo>
      <UserInfo>
        <DisplayName>STAT610-by-ag3575</DisplayName>
        <AccountId>7</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E40F4D33B2BD24796981152113DB819" ma:contentTypeVersion="2" ma:contentTypeDescription="Create a new document." ma:contentTypeScope="" ma:versionID="4b0165093aec69c82e9232fa7b9cb67a">
  <xsd:schema xmlns:xsd="http://www.w3.org/2001/XMLSchema" xmlns:xs="http://www.w3.org/2001/XMLSchema" xmlns:p="http://schemas.microsoft.com/office/2006/metadata/properties" xmlns:ns2="70487993-fa59-4dcf-a8e6-3fa4cf5ecf42" targetNamespace="http://schemas.microsoft.com/office/2006/metadata/properties" ma:root="true" ma:fieldsID="71bd1e53238643d97cff0948259f19a5" ns2:_="">
    <xsd:import namespace="70487993-fa59-4dcf-a8e6-3fa4cf5ecf42"/>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487993-fa59-4dcf-a8e6-3fa4cf5ecf4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BE3545E-02B9-4ABD-8ABC-BADDDE7EAC42}">
  <ds:schemaRefs>
    <ds:schemaRef ds:uri="70487993-fa59-4dcf-a8e6-3fa4cf5ecf4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67C1E781-FA8B-4049-9F29-8116896DAAF7}">
  <ds:schemaRefs>
    <ds:schemaRef ds:uri="70487993-fa59-4dcf-a8e6-3fa4cf5ecf4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0A393B2-D1B7-4F73-A805-31DC0A4096A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10</Slides>
  <Notes>1</Notes>
  <HiddenSlides>0</HiddenSlide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Stat 610 Class Project:  Ship Valuation</vt:lpstr>
      <vt:lpstr>Recommendation &amp; Summary</vt:lpstr>
      <vt:lpstr>Market Landscape (current ship attributes)</vt:lpstr>
      <vt:lpstr>Market Approach/Nearest Neighbor estimate</vt:lpstr>
      <vt:lpstr>Variable Correlations</vt:lpstr>
      <vt:lpstr>Market Approach Model</vt:lpstr>
      <vt:lpstr>Market Approach + Economic Index Model</vt:lpstr>
      <vt:lpstr>Comparing between models  </vt:lpstr>
      <vt:lpstr>Comparing between models (part 2)  </vt:lpstr>
      <vt:lpstr>Caveat Emptor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 610 Class Project:  Ship Valuation</dc:title>
  <cp:revision>1</cp:revision>
  <dcterms:modified xsi:type="dcterms:W3CDTF">2017-12-06T14:23:24Z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0x010100CE40F4D33B2BD24796981152113DB819</vt:lpwstr>
  </property>
</Properties>
</file>